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22"/>
  </p:notesMasterIdLst>
  <p:sldIdLst>
    <p:sldId id="256" r:id="rId2"/>
    <p:sldId id="257" r:id="rId3"/>
    <p:sldId id="410" r:id="rId4"/>
    <p:sldId id="405" r:id="rId5"/>
    <p:sldId id="406" r:id="rId6"/>
    <p:sldId id="407" r:id="rId7"/>
    <p:sldId id="408" r:id="rId8"/>
    <p:sldId id="411" r:id="rId9"/>
    <p:sldId id="412" r:id="rId10"/>
    <p:sldId id="414" r:id="rId11"/>
    <p:sldId id="413" r:id="rId12"/>
    <p:sldId id="380" r:id="rId13"/>
    <p:sldId id="415" r:id="rId14"/>
    <p:sldId id="416" r:id="rId15"/>
    <p:sldId id="417" r:id="rId16"/>
    <p:sldId id="418" r:id="rId17"/>
    <p:sldId id="419" r:id="rId18"/>
    <p:sldId id="420" r:id="rId19"/>
    <p:sldId id="421" r:id="rId20"/>
    <p:sldId id="33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67"/>
    <p:restoredTop sz="86089"/>
  </p:normalViewPr>
  <p:slideViewPr>
    <p:cSldViewPr snapToGrid="0">
      <p:cViewPr varScale="1">
        <p:scale>
          <a:sx n="92" d="100"/>
          <a:sy n="92" d="100"/>
        </p:scale>
        <p:origin x="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tif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10/12/23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171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04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808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75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101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68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321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10/12/23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Does My Computer Do That? Intro to Coding with Python– More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vs. calls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Function Definition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Step-by-step </a:t>
            </a:r>
            <a:r>
              <a:rPr lang="en-US" b="1" dirty="0"/>
              <a:t>instructions</a:t>
            </a:r>
            <a:r>
              <a:rPr lang="en-US" dirty="0"/>
              <a:t> for how to perform a given set of operations</a:t>
            </a:r>
          </a:p>
          <a:p>
            <a:r>
              <a:rPr lang="en-US" dirty="0"/>
              <a:t>Analogy: a </a:t>
            </a:r>
            <a:r>
              <a:rPr lang="en-US" b="1" dirty="0"/>
              <a:t>recipe</a:t>
            </a:r>
          </a:p>
          <a:p>
            <a:r>
              <a:rPr lang="en-US" dirty="0"/>
              <a:t>Think of the function’s name as </a:t>
            </a:r>
            <a:r>
              <a:rPr lang="en-US" b="1" dirty="0"/>
              <a:t>shorthand</a:t>
            </a:r>
            <a:r>
              <a:rPr lang="en-US" dirty="0"/>
              <a:t>     	 </a:t>
            </a:r>
            <a:r>
              <a:rPr lang="en-US" sz="1400" dirty="0"/>
              <a:t>(i.e. “okay, when I say </a:t>
            </a:r>
            <a:r>
              <a:rPr lang="en-US" sz="1400" b="1" dirty="0" err="1">
                <a:latin typeface="Courier" charset="0"/>
                <a:ea typeface="Courier" charset="0"/>
                <a:cs typeface="Courier" charset="0"/>
              </a:rPr>
              <a:t>do_something</a:t>
            </a:r>
            <a:r>
              <a:rPr lang="en-US" sz="1400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sz="1400" dirty="0"/>
              <a:t>, here’s what I want you to do”)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Function Call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b="1" dirty="0"/>
              <a:t>actual request</a:t>
            </a:r>
            <a:r>
              <a:rPr lang="en-US" dirty="0"/>
              <a:t> to perform the operations</a:t>
            </a:r>
          </a:p>
          <a:p>
            <a:r>
              <a:rPr lang="en-US" b="1" dirty="0"/>
              <a:t>Control</a:t>
            </a:r>
            <a:r>
              <a:rPr lang="en-US" dirty="0"/>
              <a:t> is turned over to the “minion” (temporarily)</a:t>
            </a:r>
          </a:p>
          <a:p>
            <a:r>
              <a:rPr lang="en-US" dirty="0"/>
              <a:t>Once complete, we go back to the </a:t>
            </a:r>
            <a:r>
              <a:rPr lang="en-US" b="1" dirty="0"/>
              <a:t>exact place </a:t>
            </a:r>
            <a:r>
              <a:rPr lang="en-US" dirty="0"/>
              <a:t>in the program where the call was issued</a:t>
            </a:r>
          </a:p>
        </p:txBody>
      </p:sp>
    </p:spTree>
    <p:extLst>
      <p:ext uri="{BB962C8B-B14F-4D97-AF65-F5344CB8AC3E}">
        <p14:creationId xmlns:p14="http://schemas.microsoft.com/office/powerpoint/2010/main" val="324146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What does it mean for a function </a:t>
            </a:r>
          </a:p>
          <a:p>
            <a:pPr marL="0" indent="0" algn="ctr">
              <a:buNone/>
            </a:pPr>
            <a:r>
              <a:rPr lang="en-US" sz="2800" dirty="0"/>
              <a:t>to </a:t>
            </a:r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a value?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And what’s the difference </a:t>
            </a:r>
          </a:p>
          <a:p>
            <a:pPr marL="0" indent="0" algn="ctr">
              <a:buNone/>
            </a:pPr>
            <a:r>
              <a:rPr lang="en-US" sz="2800" dirty="0"/>
              <a:t>between </a:t>
            </a:r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and </a:t>
            </a:r>
            <a:r>
              <a:rPr lang="en-US" sz="2800" b="1" dirty="0">
                <a:latin typeface="Courier" charset="0"/>
                <a:ea typeface="Courier" charset="0"/>
                <a:cs typeface="Courier" charset="0"/>
              </a:rPr>
              <a:t>print(</a:t>
            </a:r>
            <a:r>
              <a:rPr lang="mr-IN" sz="2800" b="1" dirty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2800" b="1" dirty="0">
                <a:latin typeface="Courier" charset="0"/>
                <a:ea typeface="Courier" charset="0"/>
                <a:cs typeface="Courier" charset="0"/>
              </a:rPr>
              <a:t>)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02328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BE76FFD-28D5-DD4D-9D64-684998091225}"/>
              </a:ext>
            </a:extLst>
          </p:cNvPr>
          <p:cNvGrpSpPr/>
          <p:nvPr/>
        </p:nvGrpSpPr>
        <p:grpSpPr>
          <a:xfrm>
            <a:off x="5173736" y="1736077"/>
            <a:ext cx="4951562" cy="3802745"/>
            <a:chOff x="2096219" y="2052401"/>
            <a:chExt cx="4951562" cy="380274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C3C505B-DAD3-C74E-B20F-6346ACA79C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849"/>
            <a:stretch/>
          </p:blipFill>
          <p:spPr>
            <a:xfrm>
              <a:off x="2096219" y="2052401"/>
              <a:ext cx="4951562" cy="209759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F77355D-6DD6-BA46-AB06-2B0E11D981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679"/>
            <a:stretch/>
          </p:blipFill>
          <p:spPr>
            <a:xfrm>
              <a:off x="2682815" y="3757553"/>
              <a:ext cx="3778370" cy="20975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1662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pxleyes.com/images/contests/rube%20goldberg/fullsize/rube%20goldberg_4a3c0e06144db_hir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098" y="937657"/>
            <a:ext cx="6065294" cy="4973541"/>
          </a:xfrm>
          <a:prstGeom prst="rect">
            <a:avLst/>
          </a:prstGeom>
          <a:noFill/>
          <a:ln>
            <a:solidFill>
              <a:srgbClr val="00347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Rube Goldberg machine</a:t>
            </a:r>
          </a:p>
        </p:txBody>
      </p:sp>
      <p:sp>
        <p:nvSpPr>
          <p:cNvPr id="4" name="Rectangle 3"/>
          <p:cNvSpPr/>
          <p:nvPr/>
        </p:nvSpPr>
        <p:spPr>
          <a:xfrm>
            <a:off x="1492197" y="6581002"/>
            <a:ext cx="215601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“Remote” - by </a:t>
            </a:r>
            <a:r>
              <a:rPr lang="en-US" sz="1200" dirty="0" err="1">
                <a:solidFill>
                  <a:schemeClr val="accent1"/>
                </a:solidFill>
              </a:rPr>
              <a:t>philister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720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addOne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(x):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Take the value of x, and add 1 to it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the modified value</a:t>
            </a:r>
          </a:p>
        </p:txBody>
      </p:sp>
    </p:spTree>
    <p:extLst>
      <p:ext uri="{BB962C8B-B14F-4D97-AF65-F5344CB8AC3E}">
        <p14:creationId xmlns:p14="http://schemas.microsoft.com/office/powerpoint/2010/main" val="245627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807" y="1123837"/>
            <a:ext cx="3460099" cy="4601183"/>
          </a:xfrm>
        </p:spPr>
        <p:txBody>
          <a:bodyPr/>
          <a:lstStyle/>
          <a:p>
            <a:r>
              <a:rPr lang="en-US" dirty="0" err="1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doubleIt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(x):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Take the value of x, and double it (i.e. multiply by 2)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the modified value</a:t>
            </a:r>
          </a:p>
        </p:txBody>
      </p:sp>
    </p:spTree>
    <p:extLst>
      <p:ext uri="{BB962C8B-B14F-4D97-AF65-F5344CB8AC3E}">
        <p14:creationId xmlns:p14="http://schemas.microsoft.com/office/powerpoint/2010/main" val="351850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2711955" cy="4601183"/>
          </a:xfrm>
        </p:spPr>
        <p:txBody>
          <a:bodyPr/>
          <a:lstStyle/>
          <a:p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printWithStars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(x):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Look at the value of x</a:t>
            </a:r>
          </a:p>
          <a:p>
            <a:r>
              <a:rPr lang="en-US" sz="2800" dirty="0"/>
              <a:t>Print it out as *’s (i.e. if x = 3, print ***)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1743156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woohoo():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920950" cy="5120640"/>
          </a:xfrm>
        </p:spPr>
        <p:txBody>
          <a:bodyPr>
            <a:normAutofit/>
          </a:bodyPr>
          <a:lstStyle/>
          <a:p>
            <a:r>
              <a:rPr lang="en-US" sz="2800" dirty="0"/>
              <a:t>Print “WOO HOO!”</a:t>
            </a:r>
          </a:p>
          <a:p>
            <a:r>
              <a:rPr lang="en-US" sz="2800" dirty="0"/>
              <a:t>Call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printWithStars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800" dirty="0" err="1">
                <a:latin typeface="Courier" pitchFamily="2" charset="0"/>
              </a:rPr>
              <a:t>addOne</a:t>
            </a:r>
            <a:r>
              <a:rPr lang="en-US" sz="2800" dirty="0">
                <a:latin typeface="Courier" pitchFamily="2" charset="0"/>
              </a:rPr>
              <a:t>(</a:t>
            </a:r>
            <a:r>
              <a:rPr lang="en-US" sz="2800" dirty="0" err="1">
                <a:latin typeface="Courier" pitchFamily="2" charset="0"/>
              </a:rPr>
              <a:t>doubleIt</a:t>
            </a:r>
            <a:r>
              <a:rPr lang="en-US" sz="2800" dirty="0">
                <a:latin typeface="Courier" pitchFamily="2" charset="0"/>
              </a:rPr>
              <a:t>(2))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2030778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Lingering questions?</a:t>
            </a:r>
          </a:p>
        </p:txBody>
      </p:sp>
    </p:spTree>
    <p:extLst>
      <p:ext uri="{BB962C8B-B14F-4D97-AF65-F5344CB8AC3E}">
        <p14:creationId xmlns:p14="http://schemas.microsoft.com/office/powerpoint/2010/main" val="19026875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945EEF3-E346-5545-BC22-2742EB29F113}"/>
              </a:ext>
            </a:extLst>
          </p:cNvPr>
          <p:cNvGrpSpPr/>
          <p:nvPr/>
        </p:nvGrpSpPr>
        <p:grpSpPr>
          <a:xfrm>
            <a:off x="5039779" y="920817"/>
            <a:ext cx="5077315" cy="5417638"/>
            <a:chOff x="1631950" y="585461"/>
            <a:chExt cx="5878513" cy="6272539"/>
          </a:xfrm>
        </p:grpSpPr>
        <p:pic>
          <p:nvPicPr>
            <p:cNvPr id="1026" name="Picture 2" descr="KEEP CALM AND MODULARIZE YOUR CODE">
              <a:extLst>
                <a:ext uri="{FF2B5EF4-FFF2-40B4-BE49-F238E27FC236}">
                  <a16:creationId xmlns:a16="http://schemas.microsoft.com/office/drawing/2014/main" id="{BF2073B4-AF18-F04A-BBFA-B0EF51EB4EE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310"/>
            <a:stretch/>
          </p:blipFill>
          <p:spPr bwMode="auto">
            <a:xfrm>
              <a:off x="1631950" y="1941534"/>
              <a:ext cx="5878513" cy="4916466"/>
            </a:xfrm>
            <a:prstGeom prst="rect">
              <a:avLst/>
            </a:prstGeom>
            <a:noFill/>
            <a:effectLst>
              <a:glow rad="101600">
                <a:srgbClr val="FFC00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KEEP CALM AND MODULARIZE YOUR CODE">
              <a:extLst>
                <a:ext uri="{FF2B5EF4-FFF2-40B4-BE49-F238E27FC236}">
                  <a16:creationId xmlns:a16="http://schemas.microsoft.com/office/drawing/2014/main" id="{DB62FA14-69FA-4745-8CB7-4108C3943C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229" t="2010" r="36349" b="77500"/>
            <a:stretch/>
          </p:blipFill>
          <p:spPr bwMode="auto">
            <a:xfrm>
              <a:off x="3794592" y="585461"/>
              <a:ext cx="1553228" cy="1405264"/>
            </a:xfrm>
            <a:prstGeom prst="rect">
              <a:avLst/>
            </a:prstGeom>
            <a:noFill/>
            <a:effectLst>
              <a:glow rad="101600">
                <a:srgbClr val="FFC00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6380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Recap defining and calling functions </a:t>
            </a:r>
          </a:p>
          <a:p>
            <a:r>
              <a:rPr lang="en-US" sz="2800" dirty="0"/>
              <a:t>String </a:t>
            </a:r>
            <a:r>
              <a:rPr lang="en-US" sz="2800"/>
              <a:t>functions together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We’re now in the middle of </a:t>
            </a:r>
            <a:r>
              <a:rPr lang="en-US" sz="2800" b="1" dirty="0"/>
              <a:t>week 7 </a:t>
            </a:r>
          </a:p>
          <a:p>
            <a:pPr marL="0" indent="0" algn="ctr">
              <a:buNone/>
            </a:pPr>
            <a:r>
              <a:rPr lang="en-US" sz="2800" dirty="0"/>
              <a:t>(more than 1/3 way through the semester)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What can you do now </a:t>
            </a:r>
          </a:p>
          <a:p>
            <a:pPr marL="0" indent="0" algn="ctr">
              <a:buNone/>
            </a:pPr>
            <a:r>
              <a:rPr lang="en-US" sz="2800" dirty="0"/>
              <a:t>that you </a:t>
            </a:r>
            <a:r>
              <a:rPr lang="en-US" sz="2800" b="1" dirty="0"/>
              <a:t>didn’t know how to do</a:t>
            </a:r>
            <a:r>
              <a:rPr lang="en-US" sz="2800" dirty="0"/>
              <a:t> before?</a:t>
            </a:r>
          </a:p>
        </p:txBody>
      </p:sp>
    </p:spTree>
    <p:extLst>
      <p:ext uri="{BB962C8B-B14F-4D97-AF65-F5344CB8AC3E}">
        <p14:creationId xmlns:p14="http://schemas.microsoft.com/office/powerpoint/2010/main" val="1542868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4146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80" t="13185" r="12417" b="44925"/>
          <a:stretch/>
        </p:blipFill>
        <p:spPr>
          <a:xfrm>
            <a:off x="4265903" y="1766776"/>
            <a:ext cx="6186487" cy="204311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0AC0B3-9F0A-484C-90F6-D864DD6750D8}"/>
              </a:ext>
            </a:extLst>
          </p:cNvPr>
          <p:cNvSpPr/>
          <p:nvPr/>
        </p:nvSpPr>
        <p:spPr>
          <a:xfrm>
            <a:off x="4251615" y="4124213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530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49564" y="990600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09" t="12972" r="56518" b="80051"/>
          <a:stretch/>
        </p:blipFill>
        <p:spPr>
          <a:xfrm>
            <a:off x="4863913" y="1623237"/>
            <a:ext cx="2190307" cy="34024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5928081" y="546504"/>
            <a:ext cx="2155243" cy="1943878"/>
            <a:chOff x="4375620" y="2459853"/>
            <a:chExt cx="2155243" cy="194387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5318672" y="2459853"/>
              <a:ext cx="12121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name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560225" flipH="1">
              <a:off x="4375620" y="2593968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6502416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E47EBAE-0293-3749-9E69-74891E333A70}"/>
              </a:ext>
            </a:extLst>
          </p:cNvPr>
          <p:cNvSpPr/>
          <p:nvPr/>
        </p:nvSpPr>
        <p:spPr>
          <a:xfrm>
            <a:off x="4307033" y="3990976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DE325F-7780-494A-98EC-116F6ECB411D}"/>
              </a:ext>
            </a:extLst>
          </p:cNvPr>
          <p:cNvSpPr txBox="1"/>
          <p:nvPr/>
        </p:nvSpPr>
        <p:spPr>
          <a:xfrm>
            <a:off x="4000946" y="5400960"/>
            <a:ext cx="68082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3470"/>
                </a:solidFill>
              </a:rPr>
              <a:t>Convention</a:t>
            </a:r>
            <a:r>
              <a:rPr lang="en-US" sz="2400" dirty="0">
                <a:solidFill>
                  <a:srgbClr val="003470"/>
                </a:solidFill>
              </a:rPr>
              <a:t>: use </a:t>
            </a:r>
            <a:r>
              <a:rPr lang="en-US" sz="2400" b="1" dirty="0">
                <a:solidFill>
                  <a:srgbClr val="003470"/>
                </a:solidFill>
                <a:latin typeface="Courier" pitchFamily="2" charset="0"/>
              </a:rPr>
              <a:t>_underscores_</a:t>
            </a:r>
            <a:r>
              <a:rPr lang="en-US" sz="2400" b="1" dirty="0">
                <a:solidFill>
                  <a:srgbClr val="003470"/>
                </a:solidFill>
              </a:rPr>
              <a:t> </a:t>
            </a:r>
            <a:r>
              <a:rPr lang="en-US" sz="2400" dirty="0">
                <a:solidFill>
                  <a:srgbClr val="003470"/>
                </a:solidFill>
              </a:rPr>
              <a:t>or </a:t>
            </a:r>
            <a:r>
              <a:rPr lang="en-US" sz="2400" b="1" dirty="0">
                <a:solidFill>
                  <a:srgbClr val="003470"/>
                </a:solidFill>
                <a:latin typeface="Courier" pitchFamily="2" charset="0"/>
              </a:rPr>
              <a:t>camelCase</a:t>
            </a:r>
          </a:p>
        </p:txBody>
      </p:sp>
    </p:spTree>
    <p:extLst>
      <p:ext uri="{BB962C8B-B14F-4D97-AF65-F5344CB8AC3E}">
        <p14:creationId xmlns:p14="http://schemas.microsoft.com/office/powerpoint/2010/main" val="1208539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83310" y="1585501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62" t="13184" r="85306" b="80051"/>
          <a:stretch/>
        </p:blipFill>
        <p:spPr>
          <a:xfrm>
            <a:off x="4169354" y="2228440"/>
            <a:ext cx="464510" cy="329941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4304490" y="1123837"/>
            <a:ext cx="3259978" cy="1961447"/>
            <a:chOff x="4375620" y="2442284"/>
            <a:chExt cx="3259978" cy="196144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5152226" y="2442284"/>
              <a:ext cx="248337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defined using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</a:t>
              </a:r>
              <a:r>
                <a:rPr lang="en-US" sz="2400" b="1" dirty="0">
                  <a:solidFill>
                    <a:srgbClr val="FF9100"/>
                  </a:solidFill>
                  <a:latin typeface="Courier" pitchFamily="2" charset="0"/>
                  <a:cs typeface="Arial" panose="020B0604020202020204" pitchFamily="34" charset="0"/>
                </a:rPr>
                <a:t>def</a:t>
              </a:r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keyword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560225" flipH="1">
              <a:off x="4375620" y="2593968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6502416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4500CF-10BE-5D41-97F5-D397FE3F9E51}"/>
              </a:ext>
            </a:extLst>
          </p:cNvPr>
          <p:cNvSpPr/>
          <p:nvPr/>
        </p:nvSpPr>
        <p:spPr>
          <a:xfrm>
            <a:off x="4140779" y="4585877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96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45309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68" t="19631" r="11867" b="51368"/>
          <a:stretch/>
        </p:blipFill>
        <p:spPr>
          <a:xfrm>
            <a:off x="5417127" y="2081100"/>
            <a:ext cx="5729288" cy="141446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3577326" y="1330769"/>
            <a:ext cx="2477747" cy="1801045"/>
            <a:chOff x="2886456" y="3110880"/>
            <a:chExt cx="2477747" cy="180104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2886456" y="3180405"/>
              <a:ext cx="157286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</a:t>
              </a:r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body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(indented)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16200000" flipH="1">
              <a:off x="3558799" y="3106521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6502416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Left Bracket 2">
            <a:extLst>
              <a:ext uri="{FF2B5EF4-FFF2-40B4-BE49-F238E27FC236}">
                <a16:creationId xmlns:a16="http://schemas.microsoft.com/office/drawing/2014/main" id="{2A67D05F-ED05-E442-B84F-9B1EEB613D6E}"/>
              </a:ext>
            </a:extLst>
          </p:cNvPr>
          <p:cNvSpPr/>
          <p:nvPr/>
        </p:nvSpPr>
        <p:spPr>
          <a:xfrm>
            <a:off x="5257107" y="2081100"/>
            <a:ext cx="160019" cy="1700212"/>
          </a:xfrm>
          <a:prstGeom prst="leftBracket">
            <a:avLst/>
          </a:prstGeom>
          <a:ln w="38100">
            <a:solidFill>
              <a:srgbClr val="0034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BBAFBF-9C24-164B-8E68-257B0806753C}"/>
              </a:ext>
            </a:extLst>
          </p:cNvPr>
          <p:cNvSpPr/>
          <p:nvPr/>
        </p:nvSpPr>
        <p:spPr>
          <a:xfrm>
            <a:off x="4902778" y="4124213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44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01964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68" t="48986" r="66969" b="44923"/>
          <a:stretch/>
        </p:blipFill>
        <p:spPr>
          <a:xfrm>
            <a:off x="4973783" y="3512814"/>
            <a:ext cx="1414463" cy="29707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6118064" y="2299756"/>
            <a:ext cx="3693800" cy="1823258"/>
            <a:chOff x="1495753" y="2379655"/>
            <a:chExt cx="3693800" cy="182325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2488171" y="3741248"/>
              <a:ext cx="27013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</a:t>
              </a:r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return </a:t>
              </a:r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(optional)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18900000" flipH="1" flipV="1">
              <a:off x="1495753" y="2379655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616107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E77995F0-DA5D-724A-80EA-18EE768A21F2}"/>
              </a:ext>
            </a:extLst>
          </p:cNvPr>
          <p:cNvSpPr/>
          <p:nvPr/>
        </p:nvSpPr>
        <p:spPr>
          <a:xfrm>
            <a:off x="4459433" y="4124213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54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 recap: function calls</a:t>
            </a:r>
            <a:endParaRPr lang="en-US" b="1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91128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80" t="62398" r="12417" b="31743"/>
          <a:stretch/>
        </p:blipFill>
        <p:spPr>
          <a:xfrm>
            <a:off x="4362885" y="4167076"/>
            <a:ext cx="6186487" cy="2857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0AC0B3-9F0A-484C-90F6-D864DD6750D8}"/>
              </a:ext>
            </a:extLst>
          </p:cNvPr>
          <p:cNvSpPr/>
          <p:nvPr/>
        </p:nvSpPr>
        <p:spPr>
          <a:xfrm>
            <a:off x="4348597" y="4452825"/>
            <a:ext cx="2786063" cy="385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05AF70F-FF01-5E48-9A12-699F62B1104D}"/>
              </a:ext>
            </a:extLst>
          </p:cNvPr>
          <p:cNvGrpSpPr/>
          <p:nvPr/>
        </p:nvGrpSpPr>
        <p:grpSpPr>
          <a:xfrm>
            <a:off x="6869860" y="3000509"/>
            <a:ext cx="3130585" cy="1823258"/>
            <a:chOff x="1495753" y="2379655"/>
            <a:chExt cx="3130585" cy="182325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09889C-EFE8-344A-B531-6889C254A591}"/>
                </a:ext>
              </a:extLst>
            </p:cNvPr>
            <p:cNvSpPr txBox="1"/>
            <p:nvPr/>
          </p:nvSpPr>
          <p:spPr>
            <a:xfrm>
              <a:off x="2508451" y="3741248"/>
              <a:ext cx="21178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function </a:t>
              </a:r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call</a:t>
              </a:r>
              <a:endParaRPr lang="en-US" sz="2400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Circular Arrow 13">
              <a:extLst>
                <a:ext uri="{FF2B5EF4-FFF2-40B4-BE49-F238E27FC236}">
                  <a16:creationId xmlns:a16="http://schemas.microsoft.com/office/drawing/2014/main" id="{3578C3D3-EAA2-4942-86C0-0EF2489480CD}"/>
                </a:ext>
              </a:extLst>
            </p:cNvPr>
            <p:cNvSpPr/>
            <p:nvPr/>
          </p:nvSpPr>
          <p:spPr>
            <a:xfrm rot="18900000" flipH="1" flipV="1">
              <a:off x="1495753" y="2379655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616107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CF779E6-56BF-CB42-99DF-F14D6160A1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7204" y="4438608"/>
            <a:ext cx="799715" cy="79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672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function calls</a:t>
            </a:r>
            <a:endParaRPr lang="en-US" b="1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85091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80" t="13180" r="12417" b="39557"/>
          <a:stretch/>
        </p:blipFill>
        <p:spPr>
          <a:xfrm>
            <a:off x="4556848" y="1766776"/>
            <a:ext cx="6186487" cy="23050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0AC0B3-9F0A-484C-90F6-D864DD6750D8}"/>
              </a:ext>
            </a:extLst>
          </p:cNvPr>
          <p:cNvSpPr/>
          <p:nvPr/>
        </p:nvSpPr>
        <p:spPr>
          <a:xfrm>
            <a:off x="4542560" y="4452825"/>
            <a:ext cx="2786063" cy="385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3333A-2C45-5345-BBAC-F0E89B8BAFDA}"/>
              </a:ext>
            </a:extLst>
          </p:cNvPr>
          <p:cNvSpPr/>
          <p:nvPr/>
        </p:nvSpPr>
        <p:spPr>
          <a:xfrm>
            <a:off x="5014047" y="4171836"/>
            <a:ext cx="2786063" cy="385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1FAC1A-1DB8-FE48-B75B-657B039F4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1313" y="1533355"/>
            <a:ext cx="799715" cy="799715"/>
          </a:xfrm>
          <a:prstGeom prst="rect">
            <a:avLst/>
          </a:prstGeom>
        </p:spPr>
      </p:pic>
      <p:sp>
        <p:nvSpPr>
          <p:cNvPr id="6" name="Folded Corner 5">
            <a:extLst>
              <a:ext uri="{FF2B5EF4-FFF2-40B4-BE49-F238E27FC236}">
                <a16:creationId xmlns:a16="http://schemas.microsoft.com/office/drawing/2014/main" id="{110E4C93-FD9F-354A-96BE-9942ED1B5DA7}"/>
              </a:ext>
            </a:extLst>
          </p:cNvPr>
          <p:cNvSpPr/>
          <p:nvPr/>
        </p:nvSpPr>
        <p:spPr>
          <a:xfrm>
            <a:off x="6928572" y="3428602"/>
            <a:ext cx="400050" cy="400050"/>
          </a:xfrm>
          <a:prstGeom prst="foldedCorner">
            <a:avLst/>
          </a:prstGeom>
          <a:solidFill>
            <a:schemeClr val="bg1"/>
          </a:solidFill>
          <a:ln>
            <a:solidFill>
              <a:srgbClr val="00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3470"/>
                </a:solidFill>
                <a:latin typeface="Courier" pitchFamily="2" charset="0"/>
              </a:rPr>
              <a:t>5</a:t>
            </a:r>
            <a:endParaRPr lang="en-US" dirty="0">
              <a:solidFill>
                <a:srgbClr val="003470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80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.25 L 0.33767 0.2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7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767 0.25 L 0.37031 0.25 C 0.38507 0.25 0.4033 0.27407 0.4033 0.29352 L 0.4033 0.3375 " pathEditMode="relative" rAng="0" ptsTypes="AA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4375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5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22222E-6 L 0.03282 -2.22222E-6 C 0.0474 -2.22222E-6 0.06563 0.02408 0.06563 0.04398 L 0.06563 0.0882 " pathEditMode="relative" rAng="0" ptsTypes="AAAA">
                                      <p:cBhvr>
                                        <p:cTn id="2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4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563 0.09028 L -0.19687 0.10278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12" y="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6" grpId="1" animBg="1"/>
      <p:bldP spid="6" grpId="2" animBg="1"/>
    </p:bld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533</TotalTime>
  <Words>398</Words>
  <Application>Microsoft Macintosh PowerPoint</Application>
  <PresentationFormat>Widescreen</PresentationFormat>
  <Paragraphs>70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Corbel</vt:lpstr>
      <vt:lpstr>Courier</vt:lpstr>
      <vt:lpstr>Courier New</vt:lpstr>
      <vt:lpstr>Wingdings 2</vt:lpstr>
      <vt:lpstr>Frame</vt:lpstr>
      <vt:lpstr>Why Does My Computer Do That? Intro to Coding with Python– More Functions</vt:lpstr>
      <vt:lpstr>Plan for Today</vt:lpstr>
      <vt:lpstr>To recap: a “function definition”</vt:lpstr>
      <vt:lpstr>To recap: a “function definition”</vt:lpstr>
      <vt:lpstr>To recap: a “function definition”</vt:lpstr>
      <vt:lpstr>To recap: a “function definition”</vt:lpstr>
      <vt:lpstr>To recap: a “function definition”</vt:lpstr>
      <vt:lpstr>To recap: function calls</vt:lpstr>
      <vt:lpstr>To recap: function calls</vt:lpstr>
      <vt:lpstr>Definitions vs. calls</vt:lpstr>
      <vt:lpstr>Discussion</vt:lpstr>
      <vt:lpstr>PowerPoint Presentation</vt:lpstr>
      <vt:lpstr>Demo: Rube Goldberg machine</vt:lpstr>
      <vt:lpstr>def addOne(x):</vt:lpstr>
      <vt:lpstr>def doubleIt(x):</vt:lpstr>
      <vt:lpstr>def printWithStars(x):</vt:lpstr>
      <vt:lpstr>def woohoo():</vt:lpstr>
      <vt:lpstr>Discussion</vt:lpstr>
      <vt:lpstr>PowerPoint Presentation</vt:lpstr>
      <vt:lpstr>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</cp:lastModifiedBy>
  <cp:revision>25</cp:revision>
  <dcterms:created xsi:type="dcterms:W3CDTF">2023-08-03T18:49:17Z</dcterms:created>
  <dcterms:modified xsi:type="dcterms:W3CDTF">2023-10-12T20:14:11Z</dcterms:modified>
</cp:coreProperties>
</file>

<file path=docProps/thumbnail.jpeg>
</file>